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307" r:id="rId4"/>
    <p:sldId id="361" r:id="rId5"/>
    <p:sldId id="362" r:id="rId6"/>
    <p:sldId id="328" r:id="rId7"/>
    <p:sldId id="332" r:id="rId8"/>
    <p:sldId id="364" r:id="rId9"/>
    <p:sldId id="333" r:id="rId10"/>
    <p:sldId id="329" r:id="rId11"/>
    <p:sldId id="358" r:id="rId12"/>
    <p:sldId id="330" r:id="rId13"/>
    <p:sldId id="346" r:id="rId14"/>
    <p:sldId id="341" r:id="rId15"/>
    <p:sldId id="357" r:id="rId16"/>
    <p:sldId id="355" r:id="rId17"/>
    <p:sldId id="323" r:id="rId18"/>
    <p:sldId id="347" r:id="rId19"/>
    <p:sldId id="335" r:id="rId20"/>
    <p:sldId id="336" r:id="rId21"/>
    <p:sldId id="324" r:id="rId22"/>
    <p:sldId id="337" r:id="rId23"/>
    <p:sldId id="348" r:id="rId24"/>
    <p:sldId id="349" r:id="rId25"/>
    <p:sldId id="338" r:id="rId26"/>
    <p:sldId id="350" r:id="rId27"/>
    <p:sldId id="351" r:id="rId28"/>
    <p:sldId id="340" r:id="rId29"/>
    <p:sldId id="345" r:id="rId30"/>
    <p:sldId id="331" r:id="rId31"/>
    <p:sldId id="327" r:id="rId32"/>
    <p:sldId id="353" r:id="rId33"/>
    <p:sldId id="356" r:id="rId34"/>
    <p:sldId id="354" r:id="rId35"/>
    <p:sldId id="288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Rubik" panose="020B0604020202020204" charset="-79"/>
      <p:regular r:id="rId42"/>
      <p:bold r:id="rId43"/>
      <p:italic r:id="rId44"/>
      <p:boldItalic r:id="rId45"/>
    </p:embeddedFont>
    <p:embeddedFont>
      <p:font typeface="Rubik Medium" panose="020B0604020202020204" charset="-79"/>
      <p:regular r:id="rId46"/>
      <p:bold r:id="rId47"/>
      <p:italic r:id="rId48"/>
      <p:boldItalic r:id="rId49"/>
    </p:embeddedFont>
    <p:embeddedFont>
      <p:font typeface="Work Sans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586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20EE32-1C1D-97EB-1226-3271F623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52A6D1A-6AD8-DE46-BD75-88A51D093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EF4AFB7-654C-D61A-EB89-C973A1157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86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293369C-CDEA-7FFB-EB1B-6B19F0B4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D13E993-CA93-52A8-359C-88408C449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10433D6-A5CE-419A-5241-52123FC35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3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D27EBA4-6298-81FC-0CC7-72EE62F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3598DBD-B411-F124-E0B3-3E34D7485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954734C-10D3-35E3-CE4C-E590B31CB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87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E0274B3-527B-198B-DE5D-BDDF2F11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51CA197-AC3C-8F79-0BF9-153AA6ED2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A3A9188-8AC3-075A-16AA-A770D71C8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53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6EDB029-1978-B0E5-54C9-8BAAD79A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4B1C397-99FD-5C57-6DA7-7AE70A47F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58BFE1-27A2-960B-D6AA-49D32860B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98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B003833-1F24-4DA1-69C8-D1A99F0B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64C1F59-78D3-D81C-14E0-46D9D99EE2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5E9962A-69C8-09BC-6DCF-C70F346EF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1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782C5D6-235F-DA7E-D7D9-368ED689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CF1F4A3-7024-B521-709A-C9BBC44DD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B871E7D-2543-B7D2-BFBC-25A319674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85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51C57B4-C5EF-3743-6E5E-76C5A6C3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52CFAE5-0F94-3B9B-2D16-6D594891F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59D962-0408-6428-2FFC-8F6E6A716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09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DB6B1F7-99B5-9078-D9C3-A8E6A9F3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80C718D-1839-9A2A-4CAE-B482DA76B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55DA43-A14D-C535-B866-4AF47470B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26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D06317-5FD8-7315-DA2A-C5A3024F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DE5419E-4492-DAEC-F504-0FCC6D766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7F8C45E-7BA4-BE87-14BC-7A833507F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7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6CD8B20-7C1B-291D-DD1B-B3692B1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8BB14AD-AA22-3262-8966-3CC70879A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55F1C18-706D-E5A3-E16D-DD1B4D431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51BD3A3-21A0-0FB9-61C0-39D84725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AAC45F4-1D90-19B8-5ADC-FD878D749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9E32E0F-4264-65C8-2507-132C76E06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5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957364A-460E-888D-1854-6731734B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43A3403-AD12-514D-430B-78B776C75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250DB7-DBAE-4B41-964E-91079B14F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AA69EF5-0F67-7A20-267B-AEAAD418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4DF25C9-520D-A81B-C5CF-238F6E896C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DAC78F3-AF9F-12AD-6EE8-DE13F3B28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317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aticon.com/free-icon/audio-waves_10181172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446903" y="383858"/>
            <a:ext cx="4328372" cy="1920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 b="1" dirty="0" err="1"/>
              <a:t>EchoMind</a:t>
            </a:r>
            <a:r>
              <a:rPr lang="en-US" sz="2800" b="1" dirty="0"/>
              <a:t>: Intelligent Audio Transformation via Text Prompts</a:t>
            </a:r>
            <a:endParaRPr lang="en-GB" sz="72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0375" y="3375422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Zahra, 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5653032-FB46-2C2F-AA4B-F23200E79B1F}"/>
              </a:ext>
            </a:extLst>
          </p:cNvPr>
          <p:cNvSpPr txBox="1"/>
          <p:nvPr/>
        </p:nvSpPr>
        <p:spPr>
          <a:xfrm>
            <a:off x="460375" y="3898642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Mohamed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Amine Chadi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E7ACC9-F496-69F4-4030-45264A6D9296}"/>
              </a:ext>
            </a:extLst>
          </p:cNvPr>
          <p:cNvSpPr txBox="1"/>
          <p:nvPr/>
        </p:nvSpPr>
        <p:spPr>
          <a:xfrm>
            <a:off x="6184231" y="4799057"/>
            <a:ext cx="2904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https://www.flaticon.com/search?word=data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91E510-979E-E792-CD10-FAA49452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22" y="383858"/>
            <a:ext cx="4680510" cy="41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0E26F29-14BD-222A-6EE6-72901CA4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2DD4F-397F-A4EC-03BE-4DCB1A86D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106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6FE67-A4A4-CECE-441E-8EC603F6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706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43170268-1B75-4148-2F89-7DAFF11EAC02}"/>
              </a:ext>
            </a:extLst>
          </p:cNvPr>
          <p:cNvSpPr txBox="1">
            <a:spLocks/>
          </p:cNvSpPr>
          <p:nvPr/>
        </p:nvSpPr>
        <p:spPr>
          <a:xfrm>
            <a:off x="2233974" y="460796"/>
            <a:ext cx="4676052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600" b="1" dirty="0">
                <a:solidFill>
                  <a:schemeClr val="tx1"/>
                </a:solidFill>
              </a:rPr>
              <a:t>Samples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157586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88" y="1448365"/>
            <a:ext cx="769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7,023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diagnostic categories | 1 Normal | 3 Abnormal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/>
              <a:t>Image Modality:</a:t>
            </a:r>
            <a:r>
              <a:rPr lang="en-US" sz="2000" dirty="0"/>
              <a:t> </a:t>
            </a:r>
            <a:r>
              <a:rPr lang="en-US" sz="2000" b="1" dirty="0"/>
              <a:t>T1-weighted contrast-enhanced MRI scans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High-resolution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imbalance with abnormal as majority 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/>
              <a:t>Labels confirmed by expert radiologists and pathologists to ensure diagnostic accuracy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E7179E5-369C-CB0F-CF76-70A5229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8014A-93E4-16C8-8CA8-2101A104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6CA7-A621-677B-1BDC-B756EB72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 descr="Binary code ">
            <a:extLst>
              <a:ext uri="{FF2B5EF4-FFF2-40B4-BE49-F238E27FC236}">
                <a16:creationId xmlns:a16="http://schemas.microsoft.com/office/drawing/2014/main" id="{5046BD2E-AB27-2B46-C365-8B4D69D8B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8436" y="472406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ribution ">
            <a:extLst>
              <a:ext uri="{FF2B5EF4-FFF2-40B4-BE49-F238E27FC236}">
                <a16:creationId xmlns:a16="http://schemas.microsoft.com/office/drawing/2014/main" id="{2C1895DA-D170-FCC1-2D28-458454E4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81" y="471487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90C46C8-7D30-A561-ED4E-DCFACA4E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051311"/>
            <a:ext cx="32721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B1E45-2C8C-8936-6DEA-488D5FFE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051313"/>
            <a:ext cx="3436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06D815E-AE5D-F8EC-523E-338F392C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554334"/>
            <a:ext cx="37606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NUM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ormal Classes: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Class: NUM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A4758A-CC43-E68B-A096-DB9DCE2B4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554332"/>
            <a:ext cx="387384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NUM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Classes:  8061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mel: NUM Images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bcc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akiec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 Images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0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70" y="1994282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LINK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70" y="343298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LINK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001976"/>
            <a:ext cx="26916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|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Recall: 100%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714607"/>
            <a:ext cx="29068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8% (ISIC) 99% (HAM)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3325266"/>
            <a:ext cx="26916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(Detection)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</a:t>
            </a: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Accuracy: 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99% (Classification)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541517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267592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Saudi Arabia 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2720357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09B6089-11C6-1631-BD76-784CE7C7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15E6AA-A25C-E83B-433A-D391C375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97FB7-032C-CB2D-32DF-294E560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15A04B-3699-0765-70B6-A22279AC6941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C8A61B-79AC-6C38-BB5D-9654F628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968" y="1805547"/>
            <a:ext cx="57620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224 × 224 × 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(parameter)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x 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(byte)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= 27.4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(Mb)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~0.98B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237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Speed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Faster than EfficientNetV1 due to fused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MBConv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blocks</a:t>
            </a:r>
          </a:p>
        </p:txBody>
      </p:sp>
    </p:spTree>
    <p:extLst>
      <p:ext uri="{BB962C8B-B14F-4D97-AF65-F5344CB8AC3E}">
        <p14:creationId xmlns:p14="http://schemas.microsoft.com/office/powerpoint/2010/main" val="84310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ED75-B04B-5DFB-E204-8B888BB5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CF85D-3113-F551-2D12-06B70501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1684BD7-63E5-992E-F2DA-774988D0FE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D4DFD35-DEFD-8EED-852D-2DFB20E8FDB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FB8D7ED-27EA-17AA-11B0-E9ACFB1D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228730-49CD-1AED-54BD-CDDED44A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4EB30-6C91-40B3-4E06-2130FF044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D9AA2C-5112-071C-F134-3D5536CB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7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064DABC-0B00-5A9C-393A-468A6B76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A9339-CE0F-09E9-9F95-90C5DB8F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029DD-78D2-F70A-7023-231D6C313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9DF583-6795-87FE-A71B-101FF562E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" y="320710"/>
            <a:ext cx="9004157" cy="45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9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33357A8-4C6F-7AC3-012B-5803F563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7ABE55-9A5E-E99F-83F7-361356980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B2E41-4904-B24F-17ED-3FB667955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556F68-1ABA-1AEE-719F-FB582053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" y="304800"/>
            <a:ext cx="9085169" cy="45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51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6A66B7-95F6-6123-0483-B39D462C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6029C7-39B5-4971-ED85-CD9EC7464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FDD00-4CCF-19C5-D845-DD65232B2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4B4116-1361-3DAC-F094-52248F5E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51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70D2B05-CB4D-0AC2-9380-F762E5FD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9DB900-BBDB-07D1-CA91-5BC0E84D1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55E416-98A3-7D8D-8785-8D40EBB1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76B361-D361-32BA-6B17-0681DA56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CA86B0E-24CB-B081-74B8-726CBEEDA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F3B74B-82BC-9371-2D8D-92E643C4B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88142-3616-7B12-9278-413E5C999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B6748E-E962-7ED9-E3C0-FB2A9BDD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76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4730995-D70B-C5FD-E9AE-5BF990F1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6AE2DB-482A-BC8D-2999-6258DA9C9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A8F0E-0201-022C-83A9-B8EBACE3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2611DA-87A9-FCEA-E660-30A3B8F3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2DAC83C-2E5C-AD8F-D8DB-5F453348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50FDD-C579-F3A4-C409-65EA8178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2B202-DF80-AA79-5601-5807FB51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731E92-1FC1-E7E1-CDFE-EA2A815B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303211" y="9436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73%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3023" y="4338426"/>
            <a:ext cx="781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https://blog.adobe.com/en/publish/2024/10/08/adobes-ai-creative-frontier-study-reveals-creators-views-opportunities-risks-generative-ai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B00900ED-F478-0FCA-E429-FE2163BB52AB}"/>
              </a:ext>
            </a:extLst>
          </p:cNvPr>
          <p:cNvSpPr txBox="1">
            <a:spLocks/>
          </p:cNvSpPr>
          <p:nvPr/>
        </p:nvSpPr>
        <p:spPr>
          <a:xfrm>
            <a:off x="720000" y="18392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of creators struggle with complex audio editing tools when trying to improve sound quality</a:t>
            </a:r>
          </a:p>
          <a:p>
            <a:pPr>
              <a:lnSpc>
                <a:spcPts val="4725"/>
              </a:lnSpc>
            </a:pPr>
            <a:r>
              <a:rPr lang="en-US" sz="2400" dirty="0"/>
              <a:t>(2024, Adobe Research)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BB00A1E-C1CC-90C5-5D6C-37411FFF1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987A3FF3-C9E5-F190-69D5-8E64F207782D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702991" y="3130676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Content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Creation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267798" y="313067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sz="1600" b="1" dirty="0">
                <a:solidFill>
                  <a:schemeClr val="tx1"/>
                </a:solidFill>
              </a:rPr>
              <a:t>E</a:t>
            </a:r>
            <a:r>
              <a:rPr lang="en-US" sz="1600" b="1" dirty="0" err="1">
                <a:solidFill>
                  <a:schemeClr val="tx1"/>
                </a:solidFill>
              </a:rPr>
              <a:t>ducation</a:t>
            </a:r>
            <a:r>
              <a:rPr lang="en-US" sz="1600" b="1" dirty="0">
                <a:solidFill>
                  <a:schemeClr val="tx1"/>
                </a:solidFill>
              </a:rPr>
              <a:t> and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Training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291368" y="3130675"/>
            <a:ext cx="2000251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Production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CC7B7-7D96-71B4-D650-C83C861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7B67EB-F55A-37BF-7B33-E34C42A2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6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39E7CB-1CBB-945D-5D65-E6A35824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94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Generalization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Limit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30898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Prompt understanding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Chatbot ">
            <a:extLst>
              <a:ext uri="{FF2B5EF4-FFF2-40B4-BE49-F238E27FC236}">
                <a16:creationId xmlns:a16="http://schemas.microsoft.com/office/drawing/2014/main" id="{53FF11B0-CF0E-B38D-3DB8-F813B5A1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720691"/>
            <a:ext cx="1600662" cy="16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k ">
            <a:extLst>
              <a:ext uri="{FF2B5EF4-FFF2-40B4-BE49-F238E27FC236}">
                <a16:creationId xmlns:a16="http://schemas.microsoft.com/office/drawing/2014/main" id="{DAE4982C-A3F6-DC1D-2CF3-38BBC1F8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54" y="1897875"/>
            <a:ext cx="1246293" cy="12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8" y="1194554"/>
            <a:ext cx="1714499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5452945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1210727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4" y="1194554"/>
            <a:ext cx="1848968" cy="184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8C591-0A1B-A80E-E733-847FD64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BFDC122-4BDB-C709-C9B3-2BDC5CAC6F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211" y="9436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OVER 70%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2DD3694-6698-D464-2FB6-BF80FDEA462A}"/>
              </a:ext>
            </a:extLst>
          </p:cNvPr>
          <p:cNvSpPr txBox="1"/>
          <p:nvPr/>
        </p:nvSpPr>
        <p:spPr>
          <a:xfrm>
            <a:off x="2734667" y="4345046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https://menlovc.com/perspective/2025-the-state-of-consumer-ai/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A948F170-614F-8A69-0924-D41174828550}"/>
              </a:ext>
            </a:extLst>
          </p:cNvPr>
          <p:cNvSpPr txBox="1">
            <a:spLocks/>
          </p:cNvSpPr>
          <p:nvPr/>
        </p:nvSpPr>
        <p:spPr>
          <a:xfrm>
            <a:off x="720000" y="18392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of audio editors believe AI-assisted tools still fail to accurately follow user instructions</a:t>
            </a:r>
            <a:br>
              <a:rPr lang="en-US" sz="2400" dirty="0"/>
            </a:br>
            <a:r>
              <a:rPr lang="en-US" sz="2400" i="1" dirty="0"/>
              <a:t>(2024, Audio Engineering Society)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  <p:extLst>
      <p:ext uri="{BB962C8B-B14F-4D97-AF65-F5344CB8AC3E}">
        <p14:creationId xmlns:p14="http://schemas.microsoft.com/office/powerpoint/2010/main" val="19938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063EA75-E283-535E-4A46-EE606EB6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0ED9BEE-221E-86DA-03F6-F72E3119F6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211" y="8420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8 IN 10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F74FFF5-8251-533B-72E1-E79A096DC4EB}"/>
              </a:ext>
            </a:extLst>
          </p:cNvPr>
          <p:cNvSpPr txBox="1"/>
          <p:nvPr/>
        </p:nvSpPr>
        <p:spPr>
          <a:xfrm>
            <a:off x="2616174" y="4514379"/>
            <a:ext cx="3911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https://untechaihub.com/best-ai-tools-for-video-and-audio-content/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A4E88A38-86F0-0927-55DB-D5E4C4190C98}"/>
              </a:ext>
            </a:extLst>
          </p:cNvPr>
          <p:cNvSpPr txBox="1">
            <a:spLocks/>
          </p:cNvSpPr>
          <p:nvPr/>
        </p:nvSpPr>
        <p:spPr>
          <a:xfrm>
            <a:off x="720000" y="17376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content creators say they waste hours manually editing audio instead of focusing on creativity</a:t>
            </a:r>
            <a:br>
              <a:rPr lang="en-US" sz="2400" dirty="0"/>
            </a:br>
            <a:r>
              <a:rPr lang="en-US" sz="2400" i="1" dirty="0"/>
              <a:t>(2024, Creative Workflow Survey)</a:t>
            </a:r>
            <a:r>
              <a:rPr lang="en-US" sz="2400" dirty="0"/>
              <a:t>(2024, Adobe Research)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  <p:extLst>
      <p:ext uri="{BB962C8B-B14F-4D97-AF65-F5344CB8AC3E}">
        <p14:creationId xmlns:p14="http://schemas.microsoft.com/office/powerpoint/2010/main" val="194670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97012C9-5687-CB4E-4330-5F04D96A43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Aim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3CB41BA-A16F-D2C1-E6A2-C0A188659205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182620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2400" b="1" dirty="0"/>
              <a:t>Intelligent Audio Editing through AI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50935-E65A-89DE-8459-1AA08A57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78" y="1144954"/>
            <a:ext cx="3815926" cy="38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365661A-F226-2F55-D8E9-165F74B8F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26A64055-60B0-0F1C-B16B-83622E217E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112C9A1-9D87-7B05-B726-8685D7936B4F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64B1A-B0C0-0AA2-78E6-8BC5CDDC0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813930-5A9A-2E06-FF3B-CFCC2087C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Office man ">
            <a:extLst>
              <a:ext uri="{FF2B5EF4-FFF2-40B4-BE49-F238E27FC236}">
                <a16:creationId xmlns:a16="http://schemas.microsoft.com/office/drawing/2014/main" id="{6E5D2B60-7778-7E5E-9D0D-DD64BD45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5" y="2036404"/>
            <a:ext cx="733299" cy="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8C20B937-BDAC-49F3-46E6-518469E0A685}"/>
              </a:ext>
            </a:extLst>
          </p:cNvPr>
          <p:cNvCxnSpPr>
            <a:cxnSpLocks/>
          </p:cNvCxnSpPr>
          <p:nvPr/>
        </p:nvCxnSpPr>
        <p:spPr>
          <a:xfrm>
            <a:off x="1459726" y="243641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16" descr="Web interface ">
            <a:extLst>
              <a:ext uri="{FF2B5EF4-FFF2-40B4-BE49-F238E27FC236}">
                <a16:creationId xmlns:a16="http://schemas.microsoft.com/office/drawing/2014/main" id="{9C55D396-4D24-52DB-4D5D-7459CCAA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73" y="2061160"/>
            <a:ext cx="733299" cy="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Ai ">
            <a:extLst>
              <a:ext uri="{FF2B5EF4-FFF2-40B4-BE49-F238E27FC236}">
                <a16:creationId xmlns:a16="http://schemas.microsoft.com/office/drawing/2014/main" id="{E67E7926-6DBF-3174-27F4-9A1EED4A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7" y="29865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67;p44">
            <a:extLst>
              <a:ext uri="{FF2B5EF4-FFF2-40B4-BE49-F238E27FC236}">
                <a16:creationId xmlns:a16="http://schemas.microsoft.com/office/drawing/2014/main" id="{B01BF25E-F16D-343C-5D7D-BA7EC3343B1F}"/>
              </a:ext>
            </a:extLst>
          </p:cNvPr>
          <p:cNvSpPr txBox="1">
            <a:spLocks/>
          </p:cNvSpPr>
          <p:nvPr/>
        </p:nvSpPr>
        <p:spPr>
          <a:xfrm>
            <a:off x="1775522" y="2756020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Interface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26" name="Google Shape;267;p44">
            <a:extLst>
              <a:ext uri="{FF2B5EF4-FFF2-40B4-BE49-F238E27FC236}">
                <a16:creationId xmlns:a16="http://schemas.microsoft.com/office/drawing/2014/main" id="{4A34F78C-85F7-6251-60D8-762920FC0B37}"/>
              </a:ext>
            </a:extLst>
          </p:cNvPr>
          <p:cNvSpPr txBox="1">
            <a:spLocks/>
          </p:cNvSpPr>
          <p:nvPr/>
        </p:nvSpPr>
        <p:spPr>
          <a:xfrm>
            <a:off x="3927776" y="3615811"/>
            <a:ext cx="1348021" cy="73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Embeddings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Model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5D841E46-861C-62F9-6441-DE719B3AFA12}"/>
              </a:ext>
            </a:extLst>
          </p:cNvPr>
          <p:cNvSpPr txBox="1">
            <a:spLocks/>
          </p:cNvSpPr>
          <p:nvPr/>
        </p:nvSpPr>
        <p:spPr>
          <a:xfrm>
            <a:off x="412107" y="2769703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User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Google Shape;267;p44">
            <a:extLst>
              <a:ext uri="{FF2B5EF4-FFF2-40B4-BE49-F238E27FC236}">
                <a16:creationId xmlns:a16="http://schemas.microsoft.com/office/drawing/2014/main" id="{CCF6D4E6-0DF5-14DB-EDBC-2CD5D4837587}"/>
              </a:ext>
            </a:extLst>
          </p:cNvPr>
          <p:cNvSpPr txBox="1">
            <a:spLocks/>
          </p:cNvSpPr>
          <p:nvPr/>
        </p:nvSpPr>
        <p:spPr>
          <a:xfrm>
            <a:off x="1401178" y="1861801"/>
            <a:ext cx="796336" cy="53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Raw 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pic>
        <p:nvPicPr>
          <p:cNvPr id="29" name="Picture 20" descr="Ai ">
            <a:extLst>
              <a:ext uri="{FF2B5EF4-FFF2-40B4-BE49-F238E27FC236}">
                <a16:creationId xmlns:a16="http://schemas.microsoft.com/office/drawing/2014/main" id="{812CD4A8-80A4-3595-6E84-7E8D50A0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7" y="14515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4">
            <a:extLst>
              <a:ext uri="{FF2B5EF4-FFF2-40B4-BE49-F238E27FC236}">
                <a16:creationId xmlns:a16="http://schemas.microsoft.com/office/drawing/2014/main" id="{A80712E0-7661-BBFC-FC26-590A8BA610A0}"/>
              </a:ext>
            </a:extLst>
          </p:cNvPr>
          <p:cNvCxnSpPr>
            <a:cxnSpLocks/>
          </p:cNvCxnSpPr>
          <p:nvPr/>
        </p:nvCxnSpPr>
        <p:spPr>
          <a:xfrm>
            <a:off x="6882931" y="2501890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25">
            <a:extLst>
              <a:ext uri="{FF2B5EF4-FFF2-40B4-BE49-F238E27FC236}">
                <a16:creationId xmlns:a16="http://schemas.microsoft.com/office/drawing/2014/main" id="{D9B4FD5B-7877-FD81-0913-D0AE3B9084D9}"/>
              </a:ext>
            </a:extLst>
          </p:cNvPr>
          <p:cNvCxnSpPr>
            <a:cxnSpLocks/>
          </p:cNvCxnSpPr>
          <p:nvPr/>
        </p:nvCxnSpPr>
        <p:spPr>
          <a:xfrm>
            <a:off x="3466209" y="2619827"/>
            <a:ext cx="551773" cy="535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29">
            <a:extLst>
              <a:ext uri="{FF2B5EF4-FFF2-40B4-BE49-F238E27FC236}">
                <a16:creationId xmlns:a16="http://schemas.microsoft.com/office/drawing/2014/main" id="{51B99FDA-A468-5068-AFAA-C459BB17D85F}"/>
              </a:ext>
            </a:extLst>
          </p:cNvPr>
          <p:cNvCxnSpPr>
            <a:cxnSpLocks/>
          </p:cNvCxnSpPr>
          <p:nvPr/>
        </p:nvCxnSpPr>
        <p:spPr>
          <a:xfrm flipV="1">
            <a:off x="3467331" y="1869847"/>
            <a:ext cx="553098" cy="542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Google Shape;267;p44">
            <a:extLst>
              <a:ext uri="{FF2B5EF4-FFF2-40B4-BE49-F238E27FC236}">
                <a16:creationId xmlns:a16="http://schemas.microsoft.com/office/drawing/2014/main" id="{9EB4F8DA-5DB6-AF84-9AE5-7944883CD941}"/>
              </a:ext>
            </a:extLst>
          </p:cNvPr>
          <p:cNvSpPr txBox="1">
            <a:spLocks/>
          </p:cNvSpPr>
          <p:nvPr/>
        </p:nvSpPr>
        <p:spPr>
          <a:xfrm>
            <a:off x="3894404" y="673090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Audio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Preprocessing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Model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40" name="Google Shape;267;p44">
            <a:extLst>
              <a:ext uri="{FF2B5EF4-FFF2-40B4-BE49-F238E27FC236}">
                <a16:creationId xmlns:a16="http://schemas.microsoft.com/office/drawing/2014/main" id="{537A03E2-D8D1-E170-3527-F3535C84E096}"/>
              </a:ext>
            </a:extLst>
          </p:cNvPr>
          <p:cNvSpPr txBox="1">
            <a:spLocks/>
          </p:cNvSpPr>
          <p:nvPr/>
        </p:nvSpPr>
        <p:spPr>
          <a:xfrm>
            <a:off x="3442624" y="1455885"/>
            <a:ext cx="551773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cxnSp>
        <p:nvCxnSpPr>
          <p:cNvPr id="43" name="Connecteur droit avec flèche 5">
            <a:extLst>
              <a:ext uri="{FF2B5EF4-FFF2-40B4-BE49-F238E27FC236}">
                <a16:creationId xmlns:a16="http://schemas.microsoft.com/office/drawing/2014/main" id="{FCFEC57D-5E50-36B4-FACA-F74252FBC460}"/>
              </a:ext>
            </a:extLst>
          </p:cNvPr>
          <p:cNvCxnSpPr>
            <a:cxnSpLocks/>
          </p:cNvCxnSpPr>
          <p:nvPr/>
        </p:nvCxnSpPr>
        <p:spPr>
          <a:xfrm>
            <a:off x="1468241" y="2571750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Google Shape;267;p44">
            <a:extLst>
              <a:ext uri="{FF2B5EF4-FFF2-40B4-BE49-F238E27FC236}">
                <a16:creationId xmlns:a16="http://schemas.microsoft.com/office/drawing/2014/main" id="{19B51B8F-A614-BCE0-6568-79ED7B23846D}"/>
              </a:ext>
            </a:extLst>
          </p:cNvPr>
          <p:cNvSpPr txBox="1">
            <a:spLocks/>
          </p:cNvSpPr>
          <p:nvPr/>
        </p:nvSpPr>
        <p:spPr>
          <a:xfrm>
            <a:off x="1407981" y="2632738"/>
            <a:ext cx="796336" cy="53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Editing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49" name="Google Shape;267;p44">
            <a:extLst>
              <a:ext uri="{FF2B5EF4-FFF2-40B4-BE49-F238E27FC236}">
                <a16:creationId xmlns:a16="http://schemas.microsoft.com/office/drawing/2014/main" id="{BFFB5F3F-3BBE-F1BD-2F13-C62C72365237}"/>
              </a:ext>
            </a:extLst>
          </p:cNvPr>
          <p:cNvSpPr txBox="1">
            <a:spLocks/>
          </p:cNvSpPr>
          <p:nvPr/>
        </p:nvSpPr>
        <p:spPr>
          <a:xfrm>
            <a:off x="3408723" y="3301652"/>
            <a:ext cx="666743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pic>
        <p:nvPicPr>
          <p:cNvPr id="50" name="Picture 20" descr="Ai ">
            <a:extLst>
              <a:ext uri="{FF2B5EF4-FFF2-40B4-BE49-F238E27FC236}">
                <a16:creationId xmlns:a16="http://schemas.microsoft.com/office/drawing/2014/main" id="{93470834-7DF1-5EEF-E7D1-3D1B623D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6" y="214642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25">
            <a:extLst>
              <a:ext uri="{FF2B5EF4-FFF2-40B4-BE49-F238E27FC236}">
                <a16:creationId xmlns:a16="http://schemas.microsoft.com/office/drawing/2014/main" id="{E29B7936-E37E-8FBB-5B24-0B01FDACE6B6}"/>
              </a:ext>
            </a:extLst>
          </p:cNvPr>
          <p:cNvCxnSpPr>
            <a:cxnSpLocks/>
          </p:cNvCxnSpPr>
          <p:nvPr/>
        </p:nvCxnSpPr>
        <p:spPr>
          <a:xfrm>
            <a:off x="5188512" y="1869133"/>
            <a:ext cx="551773" cy="535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29">
            <a:extLst>
              <a:ext uri="{FF2B5EF4-FFF2-40B4-BE49-F238E27FC236}">
                <a16:creationId xmlns:a16="http://schemas.microsoft.com/office/drawing/2014/main" id="{9E3A98D0-5565-A408-D773-8E90155BD99B}"/>
              </a:ext>
            </a:extLst>
          </p:cNvPr>
          <p:cNvCxnSpPr>
            <a:cxnSpLocks/>
          </p:cNvCxnSpPr>
          <p:nvPr/>
        </p:nvCxnSpPr>
        <p:spPr>
          <a:xfrm flipV="1">
            <a:off x="5187703" y="2618574"/>
            <a:ext cx="553098" cy="542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Google Shape;267;p44">
            <a:extLst>
              <a:ext uri="{FF2B5EF4-FFF2-40B4-BE49-F238E27FC236}">
                <a16:creationId xmlns:a16="http://schemas.microsoft.com/office/drawing/2014/main" id="{701AF379-0ACA-6C2E-C0CC-74F2041E5280}"/>
              </a:ext>
            </a:extLst>
          </p:cNvPr>
          <p:cNvSpPr txBox="1">
            <a:spLocks/>
          </p:cNvSpPr>
          <p:nvPr/>
        </p:nvSpPr>
        <p:spPr>
          <a:xfrm>
            <a:off x="5005493" y="1383247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Preprocessed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54" name="Google Shape;267;p44">
            <a:extLst>
              <a:ext uri="{FF2B5EF4-FFF2-40B4-BE49-F238E27FC236}">
                <a16:creationId xmlns:a16="http://schemas.microsoft.com/office/drawing/2014/main" id="{1813CA55-DFBC-A8F4-CCBC-7373AC283560}"/>
              </a:ext>
            </a:extLst>
          </p:cNvPr>
          <p:cNvSpPr txBox="1">
            <a:spLocks/>
          </p:cNvSpPr>
          <p:nvPr/>
        </p:nvSpPr>
        <p:spPr>
          <a:xfrm>
            <a:off x="4985204" y="3270488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Embedded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55" name="Google Shape;267;p44">
            <a:extLst>
              <a:ext uri="{FF2B5EF4-FFF2-40B4-BE49-F238E27FC236}">
                <a16:creationId xmlns:a16="http://schemas.microsoft.com/office/drawing/2014/main" id="{E0BA698C-A6B0-E02F-578F-0FC2FAB1B205}"/>
              </a:ext>
            </a:extLst>
          </p:cNvPr>
          <p:cNvSpPr txBox="1">
            <a:spLocks/>
          </p:cNvSpPr>
          <p:nvPr/>
        </p:nvSpPr>
        <p:spPr>
          <a:xfrm>
            <a:off x="5619074" y="2794459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Audio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Editing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Model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Audio waves ">
            <a:hlinkClick r:id="rId6" tooltip="Audio waves"/>
            <a:extLst>
              <a:ext uri="{FF2B5EF4-FFF2-40B4-BE49-F238E27FC236}">
                <a16:creationId xmlns:a16="http://schemas.microsoft.com/office/drawing/2014/main" id="{8558464B-4042-F391-49ED-034D70E0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730" y="2124256"/>
            <a:ext cx="755268" cy="7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267;p44">
            <a:extLst>
              <a:ext uri="{FF2B5EF4-FFF2-40B4-BE49-F238E27FC236}">
                <a16:creationId xmlns:a16="http://schemas.microsoft.com/office/drawing/2014/main" id="{6428AAFE-C757-D0A2-C48A-482A57469701}"/>
              </a:ext>
            </a:extLst>
          </p:cNvPr>
          <p:cNvSpPr txBox="1">
            <a:spLocks/>
          </p:cNvSpPr>
          <p:nvPr/>
        </p:nvSpPr>
        <p:spPr>
          <a:xfrm>
            <a:off x="7485528" y="2775021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200" b="1" dirty="0">
                <a:solidFill>
                  <a:schemeClr val="tx1"/>
                </a:solidFill>
              </a:rPr>
              <a:t>R</a:t>
            </a:r>
            <a:r>
              <a:rPr lang="en-US" altLang="en-GB" sz="1200" b="1" dirty="0">
                <a:solidFill>
                  <a:schemeClr val="tx1"/>
                </a:solidFill>
              </a:rPr>
              <a:t>esult</a:t>
            </a:r>
          </a:p>
          <a:p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57" name="Google Shape;267;p44">
            <a:extLst>
              <a:ext uri="{FF2B5EF4-FFF2-40B4-BE49-F238E27FC236}">
                <a16:creationId xmlns:a16="http://schemas.microsoft.com/office/drawing/2014/main" id="{F44E67DC-A991-9564-20D7-6CC0E7C1E61E}"/>
              </a:ext>
            </a:extLst>
          </p:cNvPr>
          <p:cNvSpPr txBox="1">
            <a:spLocks/>
          </p:cNvSpPr>
          <p:nvPr/>
        </p:nvSpPr>
        <p:spPr>
          <a:xfrm>
            <a:off x="6659849" y="1953733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Edited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6725</TotalTime>
  <Words>452</Words>
  <Application>Microsoft Office PowerPoint</Application>
  <PresentationFormat>On-screen Show (16:9)</PresentationFormat>
  <Paragraphs>122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YAFdJt8dAY0 0</vt:lpstr>
      <vt:lpstr>Rubik</vt:lpstr>
      <vt:lpstr>Darker Grotesque SemiBold</vt:lpstr>
      <vt:lpstr>Rubik Medium</vt:lpstr>
      <vt:lpstr>Arial</vt:lpstr>
      <vt:lpstr>Fira Sans</vt:lpstr>
      <vt:lpstr>HelveticaNeue Regular</vt:lpstr>
      <vt:lpstr>MathJax_Main-bold</vt:lpstr>
      <vt:lpstr>Work Sans</vt:lpstr>
      <vt:lpstr>World Water Day by Slidesgo</vt:lpstr>
      <vt:lpstr>EchoMind: Intelligent Audio Transformation via Text Prompts</vt:lpstr>
      <vt:lpstr>Problematic</vt:lpstr>
      <vt:lpstr>73% </vt:lpstr>
      <vt:lpstr>OVER 70% </vt:lpstr>
      <vt:lpstr>8 IN 10</vt:lpstr>
      <vt:lpstr>Aim</vt:lpstr>
      <vt:lpstr>PowerPoint Presentation</vt:lpstr>
      <vt:lpstr>System Architecture</vt:lpstr>
      <vt:lpstr>PowerPoint Presentation</vt:lpstr>
      <vt:lpstr>Data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Interface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Discussion</vt:lpstr>
      <vt:lpstr>Benefits</vt:lpstr>
      <vt:lpstr>Limitations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50</cp:revision>
  <dcterms:created xsi:type="dcterms:W3CDTF">2025-04-25T14:05:22Z</dcterms:created>
  <dcterms:modified xsi:type="dcterms:W3CDTF">2025-10-27T14:56:37Z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